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7" r:id="rId2"/>
    <p:sldId id="293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9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9" r:id="rId25"/>
    <p:sldId id="278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669088" cy="9928225"/>
  <p:defaultTextStyle>
    <a:defPPr>
      <a:defRPr lang="nl-NL"/>
    </a:defPPr>
    <a:lvl1pPr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FF"/>
    <a:srgbClr val="AECF21"/>
    <a:srgbClr val="91AC1C"/>
    <a:srgbClr val="2C2C88"/>
    <a:srgbClr val="2F2F8F"/>
    <a:srgbClr val="2B2B8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24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1152"/>
        <p:guide pos="2880"/>
      </p:guideLst>
    </p:cSldViewPr>
  </p:slideViewPr>
  <p:outlineViewPr>
    <p:cViewPr>
      <p:scale>
        <a:sx n="50" d="100"/>
        <a:sy n="50" d="100"/>
      </p:scale>
      <p:origin x="72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56"/>
    </p:cViewPr>
  </p:sorterViewPr>
  <p:notesViewPr>
    <p:cSldViewPr>
      <p:cViewPr varScale="1">
        <p:scale>
          <a:sx n="54" d="100"/>
          <a:sy n="54" d="100"/>
        </p:scale>
        <p:origin x="-1932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fld id="{97202F3C-B8C0-4BE2-BCDA-081754500C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73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5629"/>
            <a:ext cx="4891088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7CB7266-AD8F-4387-B6A2-B98A2D46D1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0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6383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476250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1552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6400800" cy="9144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44 punts - vet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1200"/>
            <a:ext cx="6553200" cy="2743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32 punts - vet / schaduw</a:t>
            </a:r>
          </a:p>
          <a:p>
            <a:pPr lvl="1"/>
            <a:r>
              <a:rPr lang="nl-NL" smtClean="0"/>
              <a:t>idem, 28 punts - vet/schaduw</a:t>
            </a:r>
          </a:p>
          <a:p>
            <a:pPr lvl="2"/>
            <a:r>
              <a:rPr lang="nl-NL" smtClean="0"/>
              <a:t>idem, 24 punts - vet/schaduw</a:t>
            </a:r>
          </a:p>
          <a:p>
            <a:pPr lvl="3"/>
            <a:endParaRPr lang="nl-NL" smtClean="0"/>
          </a:p>
          <a:p>
            <a:pPr lvl="4"/>
            <a:endParaRPr lang="nl-NL" smtClean="0"/>
          </a:p>
        </p:txBody>
      </p:sp>
      <p:pic>
        <p:nvPicPr>
          <p:cNvPr id="1028" name="Picture 7" descr="AOCOOS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478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19800"/>
            <a:ext cx="274638" cy="304800"/>
          </a:xfrm>
          <a:prstGeom prst="actionButtonBeginning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5410200"/>
            <a:ext cx="274638" cy="304800"/>
          </a:xfrm>
          <a:prstGeom prst="actionButtonBackPrevious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274638" cy="304800"/>
          </a:xfrm>
          <a:prstGeom prst="actionButtonForwardNext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1032" name="Picture 12" descr="logo aoc oost in blauwe balk"/>
          <p:cNvPicPr>
            <a:picLocks noChangeAspect="1" noChangeArrowheads="1"/>
          </p:cNvPicPr>
          <p:nvPr/>
        </p:nvPicPr>
        <p:blipFill>
          <a:blip r:embed="rId15" cstate="print"/>
          <a:srcRect r="91667"/>
          <a:stretch>
            <a:fillRect/>
          </a:stretch>
        </p:blipFill>
        <p:spPr bwMode="auto">
          <a:xfrm>
            <a:off x="0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1552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AECF2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14375"/>
            <a:ext cx="8640960" cy="2859088"/>
          </a:xfrm>
        </p:spPr>
        <p:txBody>
          <a:bodyPr/>
          <a:lstStyle/>
          <a:p>
            <a:pPr>
              <a:defRPr/>
            </a:pPr>
            <a:r>
              <a:rPr lang="nl-NL" sz="9900" i="1" dirty="0" smtClean="0">
                <a:solidFill>
                  <a:schemeClr val="bg1"/>
                </a:solidFill>
              </a:rPr>
              <a:t>H.1</a:t>
            </a:r>
            <a:br>
              <a:rPr lang="nl-NL" sz="9900" i="1" dirty="0" smtClean="0">
                <a:solidFill>
                  <a:schemeClr val="bg1"/>
                </a:solidFill>
              </a:rPr>
            </a:br>
            <a:r>
              <a:rPr lang="nl-NL" sz="9900" i="1" dirty="0" smtClean="0">
                <a:solidFill>
                  <a:schemeClr val="bg1"/>
                </a:solidFill>
              </a:rPr>
              <a:t>Veiligheid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37112"/>
            <a:ext cx="6286500" cy="2063701"/>
          </a:xfrm>
        </p:spPr>
        <p:txBody>
          <a:bodyPr/>
          <a:lstStyle/>
          <a:p>
            <a:r>
              <a:rPr lang="nl-NL" sz="3800" dirty="0" smtClean="0">
                <a:solidFill>
                  <a:schemeClr val="bg1"/>
                </a:solidFill>
              </a:rPr>
              <a:t>AOC Oost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03350" y="5589588"/>
            <a:ext cx="6408738" cy="457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7525072" cy="914400"/>
          </a:xfrm>
        </p:spPr>
        <p:txBody>
          <a:bodyPr/>
          <a:lstStyle/>
          <a:p>
            <a:r>
              <a:rPr lang="nl-NL" sz="6000" dirty="0">
                <a:solidFill>
                  <a:schemeClr val="bg1"/>
                </a:solidFill>
              </a:rPr>
              <a:t>Onveilig </a:t>
            </a:r>
            <a:r>
              <a:rPr lang="nl-NL" sz="6000" dirty="0" smtClean="0">
                <a:solidFill>
                  <a:schemeClr val="bg1"/>
                </a:solidFill>
              </a:rPr>
              <a:t>handelen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81200"/>
            <a:ext cx="7749480" cy="2743200"/>
          </a:xfrm>
        </p:spPr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Dit is de belangrijkste oorzaak van ongevallen</a:t>
            </a:r>
          </a:p>
          <a:p>
            <a:endParaRPr lang="nl-NL" sz="4000" dirty="0" smtClean="0">
              <a:solidFill>
                <a:schemeClr val="bg1"/>
              </a:solidFill>
            </a:endParaRPr>
          </a:p>
          <a:p>
            <a:r>
              <a:rPr lang="nl-NL" sz="4000" dirty="0" smtClean="0">
                <a:solidFill>
                  <a:schemeClr val="bg1"/>
                </a:solidFill>
              </a:rPr>
              <a:t>Ongevallen zijn te voorkomen door te zorgen voor veilig werkgedrag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254"/>
      </p:ext>
    </p:extLst>
  </p:cSld>
  <p:clrMapOvr>
    <a:masterClrMapping/>
  </p:clrMapOvr>
  <p:transition advTm="1155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87871"/>
            <a:ext cx="6192688" cy="687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Alcohol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948799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Alcohol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gaat gemakkelijker over je grenzen heen en verhoogt hiermee de werkdruk van je collega’s.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986326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Geen alcohol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 ook dat het weekend geen invloed meer heeft op de werkdag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7925446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400"/>
            <a:ext cx="8892480" cy="914400"/>
          </a:xfrm>
        </p:spPr>
        <p:txBody>
          <a:bodyPr/>
          <a:lstStyle/>
          <a:p>
            <a:r>
              <a:rPr lang="nl-NL" sz="6000" i="1" dirty="0" err="1" smtClean="0">
                <a:solidFill>
                  <a:schemeClr val="bg1"/>
                </a:solidFill>
              </a:rPr>
              <a:t>Good</a:t>
            </a:r>
            <a:r>
              <a:rPr lang="nl-NL" sz="6000" i="1" dirty="0" smtClean="0">
                <a:solidFill>
                  <a:schemeClr val="bg1"/>
                </a:solidFill>
              </a:rPr>
              <a:t> </a:t>
            </a:r>
            <a:r>
              <a:rPr lang="nl-NL" sz="6000" i="1" dirty="0" err="1" smtClean="0">
                <a:solidFill>
                  <a:schemeClr val="bg1"/>
                </a:solidFill>
              </a:rPr>
              <a:t>housekeeping</a:t>
            </a:r>
            <a:endParaRPr lang="nl-NL" sz="6000" i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Orde en netheid op de werkplek.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Ruim de omgeving op en voer restmaterialen af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Kabels ophangen of wegwerken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7120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640960" cy="914400"/>
          </a:xfrm>
        </p:spPr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Onveilige handelingen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PBM niet gebruiken waar dat wel moet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Het buiten werking stellen van beveiligingen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Kapot gereedschap gebruiken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486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914400"/>
          </a:xfrm>
        </p:spPr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Onveilige situaties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81200"/>
            <a:ext cx="7677472" cy="2743200"/>
          </a:xfrm>
        </p:spPr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Geen goede verlichting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Geen vluchtwegen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Niet opgeruimde werkvloeren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6113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92888" cy="223224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Zie je dat iemand onveilig bezig is, dan moet je voorkomen dat het misgaat.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3212976"/>
            <a:ext cx="8064896" cy="1511424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Meld het aan de leidinggevende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Laat de onveilige handeling stoppen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81964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Onveilige situatie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Zie p. 13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88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00800" cy="9144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Bij incidenten en bijna-ongevallen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Zie p. 13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72203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Programma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Introductie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Boek uitdelen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Presentatie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Oefenvragen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Oefenexamen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Behandelen oefenexamen</a:t>
            </a:r>
          </a:p>
        </p:txBody>
      </p:sp>
    </p:spTree>
    <p:extLst>
      <p:ext uri="{BB962C8B-B14F-4D97-AF65-F5344CB8AC3E}">
        <p14:creationId xmlns:p14="http://schemas.microsoft.com/office/powerpoint/2010/main" val="135470682"/>
      </p:ext>
    </p:extLst>
  </p:cSld>
  <p:clrMapOvr>
    <a:masterClrMapping/>
  </p:clrMapOvr>
  <p:transition advTm="1155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Bij </a:t>
            </a:r>
            <a:r>
              <a:rPr lang="nl-NL" dirty="0" smtClean="0">
                <a:solidFill>
                  <a:schemeClr val="bg1"/>
                </a:solidFill>
              </a:rPr>
              <a:t>ongevallen: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Zie p. 13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589312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14375"/>
            <a:ext cx="8640960" cy="2859088"/>
          </a:xfrm>
        </p:spPr>
        <p:txBody>
          <a:bodyPr/>
          <a:lstStyle/>
          <a:p>
            <a:pPr>
              <a:defRPr/>
            </a:pPr>
            <a:r>
              <a:rPr lang="nl-NL" sz="9900" i="1" dirty="0" smtClean="0">
                <a:solidFill>
                  <a:schemeClr val="bg1"/>
                </a:solidFill>
              </a:rPr>
              <a:t>H.2</a:t>
            </a:r>
            <a:br>
              <a:rPr lang="nl-NL" sz="9900" i="1" dirty="0" smtClean="0">
                <a:solidFill>
                  <a:schemeClr val="bg1"/>
                </a:solidFill>
              </a:rPr>
            </a:br>
            <a:r>
              <a:rPr lang="nl-NL" sz="9900" i="1" dirty="0" smtClean="0">
                <a:solidFill>
                  <a:schemeClr val="bg1"/>
                </a:solidFill>
              </a:rPr>
              <a:t>Wetten en regels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6286500"/>
            <a:ext cx="6286500" cy="214313"/>
          </a:xfrm>
        </p:spPr>
        <p:txBody>
          <a:bodyPr/>
          <a:lstStyle/>
          <a:p>
            <a:endParaRPr lang="nl-NL" sz="3800" i="1" dirty="0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03350" y="5589588"/>
            <a:ext cx="6408738" cy="457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2012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90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10613797" cy="589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00222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CE-markering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1200"/>
            <a:ext cx="7533456" cy="2743200"/>
          </a:xfrm>
        </p:spPr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Het product voldoet op het gebied van veiligheid aan de betreffende </a:t>
            </a:r>
            <a:r>
              <a:rPr lang="nl-NL" sz="4000" dirty="0" smtClean="0">
                <a:solidFill>
                  <a:schemeClr val="bg1"/>
                </a:solidFill>
              </a:rPr>
              <a:t>Europese richtlijn.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43936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776864" cy="55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73290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Arbowet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81200"/>
            <a:ext cx="7389440" cy="274320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Arbeidsomstandighedenwet</a:t>
            </a:r>
          </a:p>
          <a:p>
            <a:r>
              <a:rPr lang="nl-NL" sz="4000" b="0" dirty="0" smtClean="0">
                <a:solidFill>
                  <a:schemeClr val="bg1"/>
                </a:solidFill>
              </a:rPr>
              <a:t>Belangrijkste wet op het gebied van veiligheid en gezondheid</a:t>
            </a:r>
            <a:endParaRPr lang="nl-NL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87743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9144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Plichten van de werkgever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Ervoor zorgen dat de </a:t>
            </a:r>
            <a:r>
              <a:rPr lang="nl-NL" dirty="0" smtClean="0">
                <a:solidFill>
                  <a:schemeClr val="bg1"/>
                </a:solidFill>
              </a:rPr>
              <a:t>werknemer:</a:t>
            </a: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veilig werkt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en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geen </a:t>
            </a:r>
            <a:r>
              <a:rPr lang="nl-NL" dirty="0" smtClean="0">
                <a:solidFill>
                  <a:schemeClr val="bg1"/>
                </a:solidFill>
              </a:rPr>
              <a:t>gezondheidsschade oploopt door het werk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5804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Veiligheidssignalering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Verbodsbord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Gebodsbord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Waarschuwingsbord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Veiligheidsvoorziening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Brandbestrijdingsmiddelen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205748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940152" cy="59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75571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43408"/>
            <a:ext cx="720080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73699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Gevaren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Brand</a:t>
            </a:r>
          </a:p>
          <a:p>
            <a:r>
              <a:rPr lang="nl-NL" dirty="0" smtClean="0"/>
              <a:t>Ontploffing</a:t>
            </a:r>
          </a:p>
          <a:p>
            <a:r>
              <a:rPr lang="nl-NL" dirty="0" smtClean="0"/>
              <a:t>Vergiftiging</a:t>
            </a:r>
          </a:p>
          <a:p>
            <a:r>
              <a:rPr lang="nl-NL" dirty="0" smtClean="0"/>
              <a:t>Verbrijzeld of bekneld raken</a:t>
            </a:r>
          </a:p>
          <a:p>
            <a:r>
              <a:rPr lang="nl-NL" dirty="0" smtClean="0"/>
              <a:t>Aangereden worden</a:t>
            </a:r>
          </a:p>
          <a:p>
            <a:r>
              <a:rPr lang="nl-NL" dirty="0" smtClean="0"/>
              <a:t>Geraakt worden door de bak van een graafmachine</a:t>
            </a:r>
          </a:p>
          <a:p>
            <a:r>
              <a:rPr lang="nl-NL" dirty="0" smtClean="0"/>
              <a:t>Elektriciteit, 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436612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71400"/>
            <a:ext cx="70294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13888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15416"/>
            <a:ext cx="7344816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137748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2950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Markeringen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Geven aan dat er een gevaar is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23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7453064" cy="9144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Geel-zwarte markeringen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723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174654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7776864" cy="9144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Plichten van de werknemer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Houding en kennis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Veilige werkwijze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31109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496944" cy="108012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Plichten van de </a:t>
            </a:r>
            <a:r>
              <a:rPr lang="nl-NL" dirty="0" smtClean="0">
                <a:solidFill>
                  <a:schemeClr val="bg1"/>
                </a:solidFill>
              </a:rPr>
              <a:t>werknemer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rgbClr val="FFFF00"/>
                </a:solidFill>
              </a:rPr>
              <a:t>Houding </a:t>
            </a:r>
            <a:r>
              <a:rPr lang="nl-NL" dirty="0">
                <a:solidFill>
                  <a:srgbClr val="FFFF00"/>
                </a:solidFill>
              </a:rPr>
              <a:t>en </a:t>
            </a:r>
            <a:r>
              <a:rPr lang="nl-NL" dirty="0" smtClean="0">
                <a:solidFill>
                  <a:srgbClr val="FFFF00"/>
                </a:solidFill>
              </a:rPr>
              <a:t>kennis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981200"/>
            <a:ext cx="7821488" cy="27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Zorgen voor de eigen veiligheid en die van anderen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Geen geweld, niet pesten, geen ongewenst seksueel gedrag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Lezen van de gebruiksaanwijzing bij het in gebruik nemen van nieuwe machines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57624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68952" cy="154840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Plichten van de </a:t>
            </a:r>
            <a:r>
              <a:rPr lang="nl-NL" dirty="0" smtClean="0">
                <a:solidFill>
                  <a:schemeClr val="bg1"/>
                </a:solidFill>
              </a:rPr>
              <a:t>werknemer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Veilige </a:t>
            </a:r>
            <a:r>
              <a:rPr lang="nl-NL" dirty="0">
                <a:solidFill>
                  <a:schemeClr val="bg1"/>
                </a:solidFill>
              </a:rPr>
              <a:t>werkwijze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PBM’s</a:t>
            </a:r>
            <a:r>
              <a:rPr lang="nl-NL" dirty="0" smtClean="0">
                <a:solidFill>
                  <a:schemeClr val="bg1"/>
                </a:solidFill>
              </a:rPr>
              <a:t> op een goede manier gebruiken en onderhouden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61658"/>
      </p:ext>
    </p:extLst>
  </p:cSld>
  <p:clrMapOvr>
    <a:masterClrMapping/>
  </p:clrMapOvr>
  <p:transition advTm="11552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Arbeidstijdenwet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Aangeven van maximale reistijden en minimale rusttijden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88919"/>
      </p:ext>
    </p:extLst>
  </p:cSld>
  <p:clrMapOvr>
    <a:masterClrMapping/>
  </p:clrMapOvr>
  <p:transition advTm="1155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3345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8565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</a:t>
            </a:r>
            <a:r>
              <a:rPr lang="nl-NL" dirty="0" smtClean="0"/>
              <a:t>ntploffing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08078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012605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476400"/>
          </a:xfrm>
        </p:spPr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Verschillende bronnen van gevaar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81200"/>
            <a:ext cx="8352928" cy="2743200"/>
          </a:xfrm>
        </p:spPr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Het soort werk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De werkplek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Machines, gereedschappen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Chemische producten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Gedrag van de werknemers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7069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Begrippen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Incident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Bijna-ongeval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Ongeval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A</a:t>
            </a:r>
            <a:r>
              <a:rPr lang="nl-NL" sz="4000" dirty="0" smtClean="0">
                <a:solidFill>
                  <a:schemeClr val="bg1"/>
                </a:solidFill>
              </a:rPr>
              <a:t>rbeidsongeval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58944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Arbeidsongeval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71750"/>
            <a:ext cx="5477960" cy="35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1052736"/>
            <a:ext cx="1309905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39223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136904" cy="1548408"/>
          </a:xfrm>
        </p:spPr>
        <p:txBody>
          <a:bodyPr/>
          <a:lstStyle/>
          <a:p>
            <a:r>
              <a:rPr lang="nl-NL" sz="6600" dirty="0" smtClean="0">
                <a:solidFill>
                  <a:schemeClr val="bg1"/>
                </a:solidFill>
              </a:rPr>
              <a:t>Directe oorzaken van ongevallen</a:t>
            </a:r>
            <a:endParaRPr lang="nl-NL" sz="6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7800" y="3645024"/>
            <a:ext cx="6553200" cy="2736304"/>
          </a:xfrm>
        </p:spPr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Onveilig handelen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Onveilige situatie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68362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1.5|1.|1.|2.|1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1.5|1.|1.|2.|1."/>
</p:tagLst>
</file>

<file path=ppt/theme/theme1.xml><?xml version="1.0" encoding="utf-8"?>
<a:theme xmlns:a="http://schemas.openxmlformats.org/drawingml/2006/main" name="Demo_KISS Open dag">
  <a:themeElements>
    <a:clrScheme name="Demo_KISS Open d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mo_KISS Open d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mo_KISS Open d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mo_KISS Open da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5852</TotalTime>
  <Words>341</Words>
  <Application>Microsoft Office PowerPoint</Application>
  <PresentationFormat>Diavoorstelling (4:3)</PresentationFormat>
  <Paragraphs>97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Demo_KISS Open dag</vt:lpstr>
      <vt:lpstr>H.1 Veiligheid </vt:lpstr>
      <vt:lpstr>Programma</vt:lpstr>
      <vt:lpstr>Gevaren</vt:lpstr>
      <vt:lpstr>Brand</vt:lpstr>
      <vt:lpstr>Ontploffing</vt:lpstr>
      <vt:lpstr>Verschillende bronnen van gevaar</vt:lpstr>
      <vt:lpstr>Begrippen</vt:lpstr>
      <vt:lpstr>Arbeidsongeval</vt:lpstr>
      <vt:lpstr>Directe oorzaken van ongevallen</vt:lpstr>
      <vt:lpstr>Onveilig handelen</vt:lpstr>
      <vt:lpstr>Alcohol</vt:lpstr>
      <vt:lpstr>Alcohol</vt:lpstr>
      <vt:lpstr>Geen alcohol</vt:lpstr>
      <vt:lpstr>Good housekeeping</vt:lpstr>
      <vt:lpstr>Onveilige handelingen</vt:lpstr>
      <vt:lpstr>Onveilige situaties</vt:lpstr>
      <vt:lpstr>Zie je dat iemand onveilig bezig is, dan moet je voorkomen dat het misgaat. </vt:lpstr>
      <vt:lpstr>Onveilige situatie</vt:lpstr>
      <vt:lpstr>Bij incidenten en bijna-ongevallen</vt:lpstr>
      <vt:lpstr>Bij ongevallen:</vt:lpstr>
      <vt:lpstr>H.2 Wetten en regels </vt:lpstr>
      <vt:lpstr>PowerPoint-presentatie</vt:lpstr>
      <vt:lpstr>CE-markering</vt:lpstr>
      <vt:lpstr>PowerPoint-presentatie</vt:lpstr>
      <vt:lpstr>Arbowet</vt:lpstr>
      <vt:lpstr>Plichten van de werkgever</vt:lpstr>
      <vt:lpstr>Veiligheidssignalering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Markeringen</vt:lpstr>
      <vt:lpstr>Geel-zwarte markeringen</vt:lpstr>
      <vt:lpstr>Plichten van de werknemer</vt:lpstr>
      <vt:lpstr>Plichten van de werknemer Houding en kennis</vt:lpstr>
      <vt:lpstr>Plichten van de werknemer Veilige werkwijze </vt:lpstr>
      <vt:lpstr>Arbeidstijdenwet</vt:lpstr>
    </vt:vector>
  </TitlesOfParts>
  <Manager>C.J.M. Snippert</Manager>
  <Company>AOC Oost Almelo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Leerlingen stichting</dc:title>
  <dc:creator>Edwin Vos</dc:creator>
  <cp:lastModifiedBy>Dick van der Neut</cp:lastModifiedBy>
  <cp:revision>338</cp:revision>
  <cp:lastPrinted>2001-11-01T14:44:47Z</cp:lastPrinted>
  <dcterms:created xsi:type="dcterms:W3CDTF">2004-01-15T11:04:13Z</dcterms:created>
  <dcterms:modified xsi:type="dcterms:W3CDTF">2012-09-24T18:58:09Z</dcterms:modified>
  <cp:category>PR</cp:category>
</cp:coreProperties>
</file>